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7" r:id="rId6"/>
    <p:sldId id="268" r:id="rId7"/>
    <p:sldId id="280" r:id="rId8"/>
    <p:sldId id="281" r:id="rId9"/>
    <p:sldId id="282" r:id="rId10"/>
    <p:sldId id="269" r:id="rId11"/>
    <p:sldId id="277" r:id="rId12"/>
    <p:sldId id="271" r:id="rId13"/>
    <p:sldId id="290" r:id="rId14"/>
    <p:sldId id="291" r:id="rId15"/>
    <p:sldId id="294" r:id="rId16"/>
    <p:sldId id="295" r:id="rId17"/>
    <p:sldId id="306" r:id="rId18"/>
    <p:sldId id="307" r:id="rId19"/>
    <p:sldId id="273" r:id="rId20"/>
    <p:sldId id="276" r:id="rId21"/>
    <p:sldId id="283" r:id="rId22"/>
    <p:sldId id="296" r:id="rId23"/>
    <p:sldId id="297" r:id="rId24"/>
    <p:sldId id="299" r:id="rId25"/>
    <p:sldId id="301" r:id="rId26"/>
    <p:sldId id="302" r:id="rId27"/>
    <p:sldId id="288" r:id="rId28"/>
    <p:sldId id="275" r:id="rId29"/>
    <p:sldId id="274" r:id="rId30"/>
    <p:sldId id="286" r:id="rId31"/>
    <p:sldId id="309" r:id="rId32"/>
    <p:sldId id="31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BF5454-AF5B-C7D0-BA79-F2A3238A2B1B}" name="Paff, Patricia (she/her/hers)" initials="PP(" userId="S::paff.patricia@epa.gov::5210e7d2-4cd8-4ec0-a52a-cc49c73a57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AC49D2-6561-4C58-9E28-E6717F6A08FD}" v="103" dt="2024-04-23T17:09:18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15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microsoft.com/office/2018/10/relationships/authors" Target="authors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400B-07BD-AE60-E395-AEE13ADAC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97ADE7-3262-83A5-37C1-533BF811B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A2704-C21F-289D-7C02-2B3BAFF63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A0B-2B1B-4D77-B2CA-5FD8AADAA21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8AA97-73EF-EA5E-E930-C24F41E84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7D813-BAAE-3F29-8958-8FD5EDC4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34F8-6C91-4D84-B652-74F6C285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9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59CD-65D5-7BCC-98FB-433CF36FA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DE12A-A236-3EE4-8D01-B6E48CD6E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8FB57-1A84-F3ED-DBA6-0DEB17D7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A0B-2B1B-4D77-B2CA-5FD8AADAA21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8F7D0-3FAC-6270-9DBD-E132CD308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10D7A-D77E-4938-7E62-56E54589D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34F8-6C91-4D84-B652-74F6C285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7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5CA39-5C45-E0B6-89E6-3B6EC9AC1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C55E9-46FA-742C-C5A1-CB81BBDF1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3672E-1B7C-306C-7396-CF79A9A5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A0B-2B1B-4D77-B2CA-5FD8AADAA21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3956B-D45F-D4B6-5287-26E4C68F8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32014-129F-8240-B366-246DD332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34F8-6C91-4D84-B652-74F6C285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6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A82F8-DA3B-0804-1FFD-492A965B8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3E520-D2C3-475F-4660-9BB242413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6A152-7E5B-A581-6C0E-A3AAA147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A0B-2B1B-4D77-B2CA-5FD8AADAA21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9B746-A29E-2015-DD7E-A1C01F24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01DBF-0B6C-5A30-AF69-EF72D811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34F8-6C91-4D84-B652-74F6C285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9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04805-BF8A-8E76-D26A-76AE553FD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EC720-9DAA-4068-51D3-7FCBC6FE7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F3C5D-1B57-0294-8B2A-E69DC9B43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A0B-2B1B-4D77-B2CA-5FD8AADAA21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9CEB8-FE17-9043-0417-4899AAC0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E2542-3E85-B090-B9A8-ED0AF59F3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34F8-6C91-4D84-B652-74F6C285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7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6B320-3625-AF5F-0378-85A8D186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4B65B-3435-25BE-020F-E96CA10F4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60319-FCE4-84C8-8EC3-7CF0D1832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B2BED-DFE8-2D47-A4CB-662FE7355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A0B-2B1B-4D77-B2CA-5FD8AADAA21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1EFF6-597E-F273-072A-6E6B4AC48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14CFC-E8FF-797F-6B59-C0803C73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34F8-6C91-4D84-B652-74F6C285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9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E146-89DE-A6BD-284B-0E6B1A0FF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1EA59-E122-68DB-B5BF-6F798AF2D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01FC0-86E5-69DF-FAA5-158D1C9CE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08FD5-BAF8-801E-DDAD-41D14B806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3A9C84-FEEF-0F41-7F12-A5D4CD71F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5D796F-2247-8321-A5B1-C1C8D0C7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A0B-2B1B-4D77-B2CA-5FD8AADAA21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3BA1C5-A584-0032-FF05-8478E8C1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DEB996-5043-522A-5944-93B5CC39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34F8-6C91-4D84-B652-74F6C285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0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EE938-7A4B-5877-E4B1-18C3B0CEE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831C8E-527E-C3DB-DED9-63B266BA9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A0B-2B1B-4D77-B2CA-5FD8AADAA21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9D9FFC-4CCA-8873-135D-D537E2E0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5D665-AD50-5772-9319-269BE899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34F8-6C91-4D84-B652-74F6C285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4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2C069A-43F5-DA38-3F02-9A2ACE5C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A0B-2B1B-4D77-B2CA-5FD8AADAA21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6739B6-0EC5-A220-35F6-7254DDBF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C4F00-A096-34EA-2222-015CCFE5D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34F8-6C91-4D84-B652-74F6C285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9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8C764-6EBF-04FE-5336-875543213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31C99-18E1-7F81-A8BD-5D49169E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84BAE-FE44-9201-2876-3085ACA6E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3F804-3A79-7F73-279F-8385E84F6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A0B-2B1B-4D77-B2CA-5FD8AADAA21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0A82E-53BB-13A3-649B-A482278F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F952D-C16A-FC67-62F3-80BE889A7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34F8-6C91-4D84-B652-74F6C285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6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8B6EB-7F23-CE46-4D20-92F18B983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F30EA2-6C5D-C115-1821-226BEE1705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3B14E-4FAE-A432-5119-0851682B4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FCE22-1772-556A-3391-EF61619B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A0B-2B1B-4D77-B2CA-5FD8AADAA21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D5DE3-0577-20FE-0040-BF9624D9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9E286-D4B8-0B0E-B1E9-5FB40123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34F8-6C91-4D84-B652-74F6C285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B535A-0156-9E29-4A19-3AFB47884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BCA91-550A-33CD-A80D-C7F577C9A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BA643-8E67-2E2C-6612-BBA1E17D0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DA0B-2B1B-4D77-B2CA-5FD8AADAA21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F283B-9D3D-B44D-7D28-95BE36A18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5EC18-6D36-8E3E-6319-B94150D3F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234F8-6C91-4D84-B652-74F6C285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8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CFDA5-AD83-F5F3-746B-E15043170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111" y="813816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Discipline</a:t>
            </a:r>
          </a:p>
          <a:p>
            <a:r>
              <a:rPr lang="en-US" sz="1800" dirty="0">
                <a:solidFill>
                  <a:schemeClr val="tx2"/>
                </a:solidFill>
              </a:rPr>
              <a:t>DEIA</a:t>
            </a:r>
          </a:p>
          <a:p>
            <a:r>
              <a:rPr lang="en-US" sz="1800" dirty="0">
                <a:solidFill>
                  <a:schemeClr val="tx2"/>
                </a:solidFill>
              </a:rPr>
              <a:t>Career Ladder</a:t>
            </a:r>
          </a:p>
          <a:p>
            <a:r>
              <a:rPr lang="en-US" sz="1800" dirty="0">
                <a:solidFill>
                  <a:schemeClr val="tx2"/>
                </a:solidFill>
              </a:rPr>
              <a:t>Merit Promotion</a:t>
            </a:r>
          </a:p>
          <a:p>
            <a:r>
              <a:rPr lang="en-US" sz="1800" dirty="0">
                <a:solidFill>
                  <a:schemeClr val="tx2"/>
                </a:solidFill>
              </a:rPr>
              <a:t>PARs</a:t>
            </a:r>
          </a:p>
          <a:p>
            <a:r>
              <a:rPr lang="en-US" sz="1800" dirty="0">
                <a:solidFill>
                  <a:schemeClr val="tx2"/>
                </a:solidFill>
              </a:rPr>
              <a:t>Reasonable Accommodations</a:t>
            </a:r>
          </a:p>
          <a:p>
            <a:r>
              <a:rPr lang="en-US" sz="1800" dirty="0">
                <a:solidFill>
                  <a:schemeClr val="tx2"/>
                </a:solidFill>
              </a:rPr>
              <a:t>Scientific Integrity</a:t>
            </a:r>
          </a:p>
          <a:p>
            <a:r>
              <a:rPr lang="en-US" sz="1800" dirty="0">
                <a:solidFill>
                  <a:schemeClr val="tx2"/>
                </a:solidFill>
              </a:rPr>
              <a:t>Supplemental Agreements</a:t>
            </a:r>
          </a:p>
          <a:p>
            <a:r>
              <a:rPr lang="en-US" sz="1800" dirty="0">
                <a:solidFill>
                  <a:schemeClr val="tx2"/>
                </a:solidFill>
              </a:rPr>
              <a:t>Health  &amp; Safety</a:t>
            </a:r>
          </a:p>
          <a:p>
            <a:r>
              <a:rPr lang="en-US" sz="1800" dirty="0">
                <a:solidFill>
                  <a:schemeClr val="tx2"/>
                </a:solidFill>
              </a:rPr>
              <a:t>Grievance Modification</a:t>
            </a:r>
          </a:p>
          <a:p>
            <a:r>
              <a:rPr lang="en-US" sz="1800" dirty="0">
                <a:solidFill>
                  <a:schemeClr val="tx2"/>
                </a:solidFill>
              </a:rPr>
              <a:t>Union Rights</a:t>
            </a:r>
          </a:p>
          <a:p>
            <a:r>
              <a:rPr lang="en-US" sz="1800" dirty="0">
                <a:solidFill>
                  <a:schemeClr val="tx2"/>
                </a:solidFill>
              </a:rPr>
              <a:t>Duration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BD1DCDB-78F6-95BD-F2AE-CA669E277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4708" y="1453409"/>
            <a:ext cx="3238589" cy="360306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CB45C64-E10D-4665-C57F-A64B09E40FBD}"/>
              </a:ext>
            </a:extLst>
          </p:cNvPr>
          <p:cNvSpPr txBox="1"/>
          <p:nvPr/>
        </p:nvSpPr>
        <p:spPr>
          <a:xfrm>
            <a:off x="83934" y="3070179"/>
            <a:ext cx="556945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/>
              <a:t>CBA</a:t>
            </a:r>
            <a:br>
              <a:rPr lang="en-US" sz="3200"/>
            </a:br>
            <a:r>
              <a:rPr lang="en-US" sz="3200"/>
              <a:t>Ratification Package #3</a:t>
            </a:r>
          </a:p>
        </p:txBody>
      </p:sp>
    </p:spTree>
    <p:extLst>
      <p:ext uri="{BB962C8B-B14F-4D97-AF65-F5344CB8AC3E}">
        <p14:creationId xmlns:p14="http://schemas.microsoft.com/office/powerpoint/2010/main" val="24700385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Merit Promotion</a:t>
            </a:r>
            <a:br>
              <a:rPr lang="en-US" sz="3600">
                <a:solidFill>
                  <a:schemeClr val="tx2"/>
                </a:solidFill>
              </a:rPr>
            </a:br>
            <a:r>
              <a:rPr lang="en-US" sz="3600">
                <a:solidFill>
                  <a:schemeClr val="tx2"/>
                </a:solidFill>
                <a:cs typeface="Calibri Light"/>
              </a:rPr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9050" y="2930878"/>
            <a:ext cx="5873594" cy="2430864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Vacancy announcement must be posted for </a:t>
            </a:r>
            <a:r>
              <a:rPr lang="en-US" sz="2000" b="1" u="sng" dirty="0">
                <a:solidFill>
                  <a:schemeClr val="tx2"/>
                </a:solidFill>
                <a:cs typeface="Calibri"/>
              </a:rPr>
              <a:t>10 calendar days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At a minimum announcement must be posted at USAJOBS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387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Merit Promotion</a:t>
            </a:r>
            <a:br>
              <a:rPr lang="en-US" sz="3600">
                <a:solidFill>
                  <a:schemeClr val="tx2"/>
                </a:solidFill>
              </a:rPr>
            </a:br>
            <a:r>
              <a:rPr lang="en-US" sz="3600">
                <a:solidFill>
                  <a:schemeClr val="tx2"/>
                </a:solidFill>
                <a:cs typeface="Calibri Light"/>
              </a:rPr>
              <a:t>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422" y="2774491"/>
            <a:ext cx="5742850" cy="3550903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Interviews are optional, BUT if interviews are conducted, the </a:t>
            </a:r>
            <a:r>
              <a:rPr lang="en-US" sz="2000" b="1" dirty="0">
                <a:solidFill>
                  <a:schemeClr val="tx2"/>
                </a:solidFill>
                <a:cs typeface="Calibri"/>
              </a:rPr>
              <a:t>top three </a:t>
            </a:r>
            <a:r>
              <a:rPr lang="en-US" sz="2000" dirty="0">
                <a:solidFill>
                  <a:schemeClr val="tx2"/>
                </a:solidFill>
                <a:cs typeface="Calibri"/>
              </a:rPr>
              <a:t>candidates must be interviewed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Selecting Official must review candidates' resumes- other sources may be used-application, references, appraisal, work sample.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10 or fewer candidates - all get referred to selecting official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Sick leave balance will not be considered unless allegation of leave abuse</a:t>
            </a: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413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Merit Promotion</a:t>
            </a:r>
            <a:br>
              <a:rPr lang="en-US" sz="3600">
                <a:solidFill>
                  <a:schemeClr val="tx2"/>
                </a:solidFill>
              </a:rPr>
            </a:br>
            <a:r>
              <a:rPr lang="en-US" sz="3600">
                <a:solidFill>
                  <a:schemeClr val="tx2"/>
                </a:solidFill>
                <a:cs typeface="Calibri Light"/>
              </a:rPr>
              <a:t>Non-Supervisory GS 15 Attorney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369" y="2769510"/>
            <a:ext cx="5742850" cy="4087385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Management will advertise GS15 attorney promotions through any method (USAJOBS, </a:t>
            </a:r>
            <a:r>
              <a:rPr lang="en-US" sz="2000" dirty="0" err="1">
                <a:solidFill>
                  <a:schemeClr val="tx2"/>
                </a:solidFill>
                <a:cs typeface="Calibri"/>
              </a:rPr>
              <a:t>TalentHub</a:t>
            </a:r>
            <a:r>
              <a:rPr lang="en-US" sz="2000" dirty="0">
                <a:solidFill>
                  <a:schemeClr val="tx2"/>
                </a:solidFill>
                <a:cs typeface="Calibri"/>
              </a:rPr>
              <a:t>, emails)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Specifies elements that must be contained in the posting</a:t>
            </a:r>
            <a:endParaRPr lang="en-US" dirty="0">
              <a:solidFill>
                <a:schemeClr val="tx2"/>
              </a:solidFill>
              <a:cs typeface="Calibri"/>
            </a:endParaRP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Mimics the merit promotion selection process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Does not obligate management to fill vacant positions  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Management may reassign attorney to vacant positions</a:t>
            </a: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294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98" y="455433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PARs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9943" y="2292783"/>
            <a:ext cx="5731807" cy="1853528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cs typeface="Calibri"/>
              </a:rPr>
              <a:t>Employee cannot be held accountable for factors out of their control</a:t>
            </a: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cs typeface="Calibri"/>
              </a:rPr>
              <a:t>Employees may do a self assessment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741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237" y="1018615"/>
            <a:ext cx="6769219" cy="18373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PARs</a:t>
            </a:r>
            <a:br>
              <a:rPr lang="en-US" sz="3600" dirty="0">
                <a:solidFill>
                  <a:schemeClr val="tx2"/>
                </a:solidFill>
                <a:cs typeface="Calibri Light"/>
              </a:rPr>
            </a:br>
            <a:r>
              <a:rPr lang="en-US" sz="3600" dirty="0">
                <a:solidFill>
                  <a:schemeClr val="tx2"/>
                </a:solidFill>
              </a:rPr>
              <a:t>Performance Improvement Plans (PIP)</a:t>
            </a:r>
            <a:endParaRPr lang="en-US" sz="36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9942" y="2999216"/>
            <a:ext cx="5731807" cy="2860049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cs typeface="Calibri"/>
              </a:rPr>
              <a:t>Union representative may be requested at any stage of the process</a:t>
            </a: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cs typeface="Calibri"/>
              </a:rPr>
              <a:t>Issued when employees performance is unacceptable on any one  critical CJE (The supervisor's determination must be documented.) </a:t>
            </a: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cs typeface="Calibri"/>
              </a:rPr>
              <a:t>Up to 90 days but no less than 60 days</a:t>
            </a: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cs typeface="Calibri"/>
              </a:rPr>
              <a:t>Performance must remain acceptable for 1 year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039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Reasonable Accommodations (RA)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813" y="2914811"/>
            <a:ext cx="5731807" cy="3159733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New article, tracks with the policy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Shortest timeframe possible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Medical documentation related only to the RA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Union representation during interactive process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Reassignment as last resort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RA decisions in writing</a:t>
            </a: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541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Scientific Integrity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New article, covers every employee who collects, generates, uses, or evaluates scientific data, analyses or products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Good faith reports of concerns shall not be subject to retribution, reprisal, retaliation 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Denials for attendance at scientific conferences/ meetings during duty time provided in writing</a:t>
            </a: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02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Supplemental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Agreements reached in-between CBA negotiations such as reorganizations, moves, space saving, changes in working conditions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Supplemental agreements in place do not carry over to a new CBA unless specified.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207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99" y="455433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Health and Safety</a:t>
            </a:r>
            <a:br>
              <a:rPr lang="en-US" sz="3600" dirty="0">
                <a:cs typeface="Calibri Light"/>
              </a:rPr>
            </a:br>
            <a:r>
              <a:rPr lang="en-US" sz="3600" dirty="0">
                <a:solidFill>
                  <a:schemeClr val="tx2"/>
                </a:solidFill>
                <a:cs typeface="Calibri Light"/>
              </a:rPr>
              <a:t>PPE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1899" y="2539526"/>
            <a:ext cx="6007895" cy="2711614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Required by Hazard Assessment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Wear only on duty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Footwear</a:t>
            </a:r>
          </a:p>
          <a:p>
            <a:pPr lvl="1"/>
            <a:r>
              <a:rPr lang="en-US" sz="1600" dirty="0">
                <a:solidFill>
                  <a:schemeClr val="tx2"/>
                </a:solidFill>
                <a:cs typeface="Calibri"/>
              </a:rPr>
              <a:t>can be replaced early in consult with SHEM</a:t>
            </a:r>
          </a:p>
          <a:p>
            <a:pPr lvl="1"/>
            <a:r>
              <a:rPr lang="en-US" sz="1600" dirty="0">
                <a:solidFill>
                  <a:schemeClr val="tx2"/>
                </a:solidFill>
                <a:cs typeface="Calibri"/>
              </a:rPr>
              <a:t>can obtain specialized footwear via RA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Apparel – EPA Orders 1401.1, 4800.1A1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371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Health and Safety</a:t>
            </a:r>
            <a:br>
              <a:rPr lang="en-US" sz="3600">
                <a:cs typeface="Calibri Light"/>
              </a:rPr>
            </a:br>
            <a:r>
              <a:rPr lang="en-US" sz="3600">
                <a:solidFill>
                  <a:schemeClr val="tx2"/>
                </a:solidFill>
                <a:cs typeface="Calibri Light"/>
              </a:rPr>
              <a:t>Risks in the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46206"/>
            <a:ext cx="6007895" cy="3822341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"Supervisors and employees are encouraged to discuss anticipated safety risks associated with tasks and or travel."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"If an employee encounters hostile or harassing behavior while in the field, they are encouraged to contact their supervisor (or higher-level management official) for guidance."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308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Discipline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1915" y="3075354"/>
            <a:ext cx="6007863" cy="2135275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Progressive Discipline</a:t>
            </a:r>
          </a:p>
          <a:p>
            <a:r>
              <a:rPr lang="en-US" sz="2000" dirty="0">
                <a:solidFill>
                  <a:schemeClr val="tx2"/>
                </a:solidFill>
              </a:rPr>
              <a:t>Allows for Informal Actions</a:t>
            </a:r>
          </a:p>
          <a:p>
            <a:r>
              <a:rPr lang="en-US" sz="2000" dirty="0">
                <a:solidFill>
                  <a:schemeClr val="tx2"/>
                </a:solidFill>
              </a:rPr>
              <a:t>Agency will consider Douglas Factors when making discipline decisions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647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Health and Safety</a:t>
            </a:r>
            <a:br>
              <a:rPr lang="en-US" sz="3600">
                <a:cs typeface="Calibri Light"/>
              </a:rPr>
            </a:br>
            <a:r>
              <a:rPr lang="en-US" sz="3600">
                <a:solidFill>
                  <a:schemeClr val="tx2"/>
                </a:solidFill>
                <a:cs typeface="Calibri Light"/>
              </a:rPr>
              <a:t>Medical Monitoring </a:t>
            </a:r>
            <a:br>
              <a:rPr lang="en-US" sz="3600">
                <a:solidFill>
                  <a:schemeClr val="tx2"/>
                </a:solidFill>
                <a:cs typeface="Calibri Light"/>
              </a:rPr>
            </a:br>
            <a:endParaRPr lang="en-US" sz="360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1887" y="3071255"/>
            <a:ext cx="6018938" cy="2430862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Physical Fitness requirement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sz="2000" dirty="0">
                <a:solidFill>
                  <a:schemeClr val="tx2"/>
                </a:solidFill>
                <a:cs typeface="Calibri"/>
              </a:rPr>
              <a:t>only required if in position description (PD)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cs typeface="Calibri"/>
              </a:rPr>
              <a:t>With 30 days  notice if PD is changed to require physical fitness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Entitled to copies of medical records</a:t>
            </a:r>
            <a:endParaRPr lang="en-US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8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Health and Safety</a:t>
            </a:r>
            <a:br>
              <a:rPr lang="en-US" sz="3600">
                <a:cs typeface="Calibri Light"/>
              </a:rPr>
            </a:br>
            <a:r>
              <a:rPr lang="en-US" sz="3600">
                <a:solidFill>
                  <a:schemeClr val="tx2"/>
                </a:solidFill>
                <a:cs typeface="Calibri Light"/>
              </a:rPr>
              <a:t>Indoor Air </a:t>
            </a:r>
            <a:br>
              <a:rPr lang="en-US" sz="3600">
                <a:solidFill>
                  <a:schemeClr val="tx2"/>
                </a:solidFill>
                <a:cs typeface="Calibri Light"/>
              </a:rPr>
            </a:br>
            <a:endParaRPr lang="en-US" sz="360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324" y="2572763"/>
            <a:ext cx="6007895" cy="3147094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Notification of Indoor air testing, results on request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ASHRAE MOU - Agency agrees to perform a portion of Clean Air in Buildings challenge for buildings it owns:</a:t>
            </a:r>
          </a:p>
          <a:p>
            <a:pPr lvl="1"/>
            <a:r>
              <a:rPr lang="en-US" sz="1600" dirty="0">
                <a:solidFill>
                  <a:schemeClr val="tx2"/>
                </a:solidFill>
                <a:cs typeface="Calibri"/>
              </a:rPr>
              <a:t>Air intake SOP; frequency of HVAC inspections, date of most recent filter replacements</a:t>
            </a:r>
            <a:endParaRPr lang="en-US" dirty="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  <a:cs typeface="Calibri"/>
              </a:rPr>
              <a:t>Will ask GSA for same information buildings not owned</a:t>
            </a:r>
            <a:endParaRPr lang="en-US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pPr lvl="1"/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945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Health and Safety</a:t>
            </a:r>
            <a:br>
              <a:rPr lang="en-US" sz="3600" dirty="0">
                <a:cs typeface="Calibri Light"/>
              </a:rPr>
            </a:br>
            <a:r>
              <a:rPr lang="en-US" sz="3600" dirty="0">
                <a:solidFill>
                  <a:schemeClr val="tx2"/>
                </a:solidFill>
                <a:cs typeface="Calibri Light"/>
              </a:rPr>
              <a:t>Driving</a:t>
            </a:r>
            <a:br>
              <a:rPr lang="en-US" sz="3600" dirty="0">
                <a:solidFill>
                  <a:schemeClr val="tx2"/>
                </a:solidFill>
                <a:cs typeface="Calibri Light"/>
              </a:rPr>
            </a:br>
            <a:endParaRPr lang="en-US" sz="3600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1899" y="2896308"/>
            <a:ext cx="6007895" cy="2268889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Driving consistent with EPA Guideline 31: EPA Driving Guidelines </a:t>
            </a: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pPr lvl="1"/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969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Grievance Modification</a:t>
            </a:r>
            <a:br>
              <a:rPr lang="en-US" sz="3600">
                <a:solidFill>
                  <a:schemeClr val="tx2"/>
                </a:solidFill>
              </a:rPr>
            </a:br>
            <a:r>
              <a:rPr lang="en-US" sz="3600">
                <a:solidFill>
                  <a:schemeClr val="tx2"/>
                </a:solidFill>
                <a:cs typeface="Calibri Light"/>
              </a:rPr>
              <a:t>Adding ADR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369" y="2979336"/>
            <a:ext cx="5731807" cy="1673051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Alternate Dispute Resolution Ground Rules added to Grievance Article</a:t>
            </a:r>
            <a:endParaRPr lang="en-US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885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317233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Union Rights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  <a:cs typeface="Calibri Light"/>
              </a:rPr>
              <a:t>(Your Rights)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8159" y="2135431"/>
            <a:ext cx="5731807" cy="4476383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New employee onboarding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Up to date links to CBA, AFGE contacts and forms 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National and local MOUs will be posted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BUE reports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Representation in EEO, MSPB, Adverse Actions-review and comment on settlement agreements-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Annual budget briefing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Preview of surveys, results on request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Use of agency equipment to communicate with BU</a:t>
            </a: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717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455433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86" y="2124258"/>
            <a:ext cx="5709721" cy="2430864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CBA in full effect until June 2028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Can be extended with mutual agreement in one-year increments</a:t>
            </a:r>
          </a:p>
          <a:p>
            <a:r>
              <a:rPr lang="en-US" sz="2000" dirty="0">
                <a:solidFill>
                  <a:schemeClr val="tx2"/>
                </a:solidFill>
              </a:rPr>
              <a:t>Mid Term Reopener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March 2026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Each Party can open 3 Articles</a:t>
            </a:r>
            <a:endParaRPr lang="en-US" sz="1600" dirty="0">
              <a:solidFill>
                <a:schemeClr val="tx2"/>
              </a:solidFill>
              <a:cs typeface="Calibri"/>
            </a:endParaRP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Agency WILL open RW and TW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031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Now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301F912-17EC-3168-4BFA-094ACEF73F2B}"/>
              </a:ext>
            </a:extLst>
          </p:cNvPr>
          <p:cNvSpPr txBox="1"/>
          <p:nvPr/>
        </p:nvSpPr>
        <p:spPr>
          <a:xfrm>
            <a:off x="683756" y="2465631"/>
            <a:ext cx="1044303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Educate OUR employees</a:t>
            </a:r>
          </a:p>
          <a:p>
            <a:pPr algn="ctr"/>
            <a:r>
              <a:rPr lang="en-US" sz="2400" dirty="0"/>
              <a:t>Seek concurrence from OUR membership</a:t>
            </a:r>
          </a:p>
          <a:p>
            <a:pPr algn="ctr"/>
            <a:r>
              <a:rPr lang="en-US" sz="2400" dirty="0"/>
              <a:t>Ratification vote on May 16</a:t>
            </a:r>
            <a:r>
              <a:rPr lang="en-US" sz="2400" baseline="30000" dirty="0"/>
              <a:t>th</a:t>
            </a:r>
            <a:r>
              <a:rPr lang="en-US" sz="2400" dirty="0"/>
              <a:t> on OUR contract</a:t>
            </a:r>
          </a:p>
          <a:p>
            <a:pPr algn="ctr"/>
            <a:r>
              <a:rPr lang="en-US" sz="2400" dirty="0"/>
              <a:t>Inform Agency of ratification vote results</a:t>
            </a:r>
          </a:p>
          <a:p>
            <a:pPr algn="ctr"/>
            <a:r>
              <a:rPr lang="en-US" sz="2400" dirty="0"/>
              <a:t>Agency Head Review</a:t>
            </a:r>
          </a:p>
        </p:txBody>
      </p:sp>
    </p:spTree>
    <p:extLst>
      <p:ext uri="{BB962C8B-B14F-4D97-AF65-F5344CB8AC3E}">
        <p14:creationId xmlns:p14="http://schemas.microsoft.com/office/powerpoint/2010/main" val="425437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  <a:cs typeface="Calibri Light"/>
              </a:rPr>
              <a:t>What's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Implementation of the Contract 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Oversight of Agency commitments</a:t>
            </a:r>
            <a:endParaRPr lang="en-US" sz="1600" dirty="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  <a:cs typeface="Calibri"/>
              </a:rPr>
              <a:t>Continue training on CBA for officers and stewards</a:t>
            </a:r>
            <a:endParaRPr lang="en-US" sz="16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  <a:cs typeface="Calibri"/>
              </a:rPr>
              <a:t>Defense of contract</a:t>
            </a:r>
          </a:p>
          <a:p>
            <a:pPr lvl="1"/>
            <a:r>
              <a:rPr lang="en-US" sz="1600" dirty="0">
                <a:solidFill>
                  <a:schemeClr val="tx2"/>
                </a:solidFill>
                <a:cs typeface="Calibri"/>
              </a:rPr>
              <a:t>Maintain log of issues to substantiate future proposals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  <a:cs typeface="Calibri" panose="020F0502020204030204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162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99" y="1665044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cs typeface="Calibri Light"/>
              </a:rPr>
              <a:t>Questions?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336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Discipline – Informal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86" y="2863192"/>
            <a:ext cx="5709721" cy="3059723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Should identify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misconduct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positive corrective steps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expectations going forward</a:t>
            </a:r>
          </a:p>
          <a:p>
            <a:r>
              <a:rPr lang="en-US" sz="2000" dirty="0">
                <a:solidFill>
                  <a:schemeClr val="tx2"/>
                </a:solidFill>
              </a:rPr>
              <a:t>Employees may consult with their union representative and respond to explain their side of the story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220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Discipline – Formal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86" y="2565766"/>
            <a:ext cx="5709721" cy="3059723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Written Letter of Reprimand</a:t>
            </a:r>
          </a:p>
          <a:p>
            <a:r>
              <a:rPr lang="en-US" sz="2000" dirty="0">
                <a:solidFill>
                  <a:schemeClr val="tx2"/>
                </a:solidFill>
              </a:rPr>
              <a:t>Adverse Action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Suspensions, Removals, Reductions in Grade or Pay, or Furloughs for 30 Days or Less</a:t>
            </a:r>
          </a:p>
          <a:p>
            <a:r>
              <a:rPr lang="en-US" sz="2000" dirty="0">
                <a:solidFill>
                  <a:schemeClr val="tx2"/>
                </a:solidFill>
              </a:rPr>
              <a:t>30 days advanced notice</a:t>
            </a:r>
          </a:p>
          <a:p>
            <a:r>
              <a:rPr lang="en-US" sz="2000" dirty="0">
                <a:solidFill>
                  <a:schemeClr val="tx2"/>
                </a:solidFill>
              </a:rPr>
              <a:t>Notice of right to be represented by an attorney or other representative, including the Union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345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Discipline –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1" y="2863192"/>
            <a:ext cx="5709721" cy="3059723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Removal including termination or non-conversion of probationary or trial period employees </a:t>
            </a:r>
          </a:p>
          <a:p>
            <a:r>
              <a:rPr lang="en-US" sz="2000" dirty="0">
                <a:solidFill>
                  <a:schemeClr val="tx2"/>
                </a:solidFill>
              </a:rPr>
              <a:t>Probationary and trial period employees retain their appeal rights to the Merit Systems Protection Board existing under Chapter 75 of Title 5 of the United States Code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09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99" y="193229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DEIA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86" y="2146013"/>
            <a:ext cx="5709721" cy="3551402"/>
          </a:xfrm>
        </p:spPr>
        <p:txBody>
          <a:bodyPr anchor="t">
            <a:normAutofit lnSpcReduction="10000"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Recruitment efforts to focus on creating diverse applicant pools.</a:t>
            </a:r>
          </a:p>
          <a:p>
            <a:r>
              <a:rPr lang="en-US" sz="2000" dirty="0">
                <a:solidFill>
                  <a:schemeClr val="tx2"/>
                </a:solidFill>
              </a:rPr>
              <a:t>Annual briefing on applicant data</a:t>
            </a:r>
          </a:p>
          <a:p>
            <a:r>
              <a:rPr lang="en-US" sz="2000" dirty="0">
                <a:solidFill>
                  <a:schemeClr val="tx2"/>
                </a:solidFill>
              </a:rPr>
              <a:t>Equitable, accessible, and inclusive environment for employees with disabilities</a:t>
            </a:r>
          </a:p>
          <a:p>
            <a:r>
              <a:rPr lang="en-US" sz="2000" dirty="0">
                <a:solidFill>
                  <a:schemeClr val="tx2"/>
                </a:solidFill>
              </a:rPr>
              <a:t>No tolerance of discrimination, including harassment, based on sex (including pregnancy, sex stereotyping, gender identity, gender expression or transgender status) or sexual orientation </a:t>
            </a:r>
          </a:p>
          <a:p>
            <a:r>
              <a:rPr lang="en-US" sz="2000" dirty="0">
                <a:solidFill>
                  <a:schemeClr val="tx2"/>
                </a:solidFill>
              </a:rPr>
              <a:t>Where current space allows gender-neutral restroom to be provided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099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99" y="235806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DEIA – 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7060" y="2225198"/>
            <a:ext cx="5709721" cy="3418433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Pilot Projects Aimed at Implicit Bias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Pilot Project #1 – Resume Redaction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Pilot Project #2 – Interview Questions Guidance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Accountability and Reporting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EPA Diversity Dashboard (monthly updates) and applicant flow data with access to all employees.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Annual meeting to discuss EEO data.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8264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7011" y="746369"/>
            <a:ext cx="5754696" cy="183734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Career Ladder</a:t>
            </a:r>
            <a:br>
              <a:rPr lang="en-US" sz="3600" dirty="0">
                <a:cs typeface="Calibri Light"/>
              </a:rPr>
            </a:br>
            <a:br>
              <a:rPr lang="en-US" sz="3600" dirty="0"/>
            </a:br>
            <a:r>
              <a:rPr lang="en-US" sz="3600" dirty="0">
                <a:solidFill>
                  <a:schemeClr val="tx2"/>
                </a:solidFill>
                <a:cs typeface="Calibri Light"/>
              </a:rPr>
              <a:t>Opportunity to Reach Full Performance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8451" y="2950237"/>
            <a:ext cx="6007895" cy="3472616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Managers will provide work assignments and training 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Lack of work at the higher level will not prevent advancement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Must meet the conditions required by regulation to advance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Supervisor will give regular feedback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Retroactive pay to date of promotion</a:t>
            </a: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566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8BFBD1-25E1-EB93-5265-09EEAE3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99" y="317233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Career Ladder</a:t>
            </a:r>
            <a:br>
              <a:rPr lang="en-US" sz="3600" dirty="0">
                <a:cs typeface="Calibri Light"/>
              </a:rPr>
            </a:br>
            <a:r>
              <a:rPr lang="en-US" sz="3600" dirty="0">
                <a:solidFill>
                  <a:schemeClr val="tx2"/>
                </a:solidFill>
                <a:cs typeface="Calibri Light"/>
              </a:rPr>
              <a:t>Developmental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CCB6-EF94-D3AC-5252-2DA80817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1899" y="2308700"/>
            <a:ext cx="6007895" cy="3822341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Up to FPL-12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Talent Hub and Skills Marketplace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120 days, 1 per year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Can't be on a PIP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Host and sending must approve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Can shop around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Disapproval can be appealed to second level supervisor</a:t>
            </a:r>
          </a:p>
          <a:p>
            <a:r>
              <a:rPr lang="en-US" sz="2000" dirty="0">
                <a:solidFill>
                  <a:schemeClr val="tx2"/>
                </a:solidFill>
                <a:cs typeface="Calibri"/>
              </a:rPr>
              <a:t>Grievable</a:t>
            </a: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432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2023-10-30T17:11:42+00:00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 xsi:nil="true"/>
    <SharedWithUsers xmlns="c942a4be-40fc-439a-8e3b-59233a9fa7de">
      <UserInfo>
        <DisplayName>Cantello, Nicole (she/her/hers)</DisplayName>
        <AccountId>27</AccountId>
        <AccountType/>
      </UserInfo>
      <UserInfo>
        <DisplayName>Copt, Britta (she/her/hers)</DisplayName>
        <AccountId>24</AccountId>
        <AccountType/>
      </UserInfo>
      <UserInfo>
        <DisplayName>Dreyfus, Bethany (she/her/hers)</DisplayName>
        <AccountId>22</AccountId>
        <AccountType/>
      </UserInfo>
      <UserInfo>
        <DisplayName>Howell, Joyce</DisplayName>
        <AccountId>14</AccountId>
        <AccountType/>
      </UserInfo>
      <UserInfo>
        <DisplayName>James, Nathaniel</DisplayName>
        <AccountId>46</AccountId>
        <AccountType/>
      </UserInfo>
      <UserInfo>
        <DisplayName>Kipka, Undine</DisplayName>
        <AccountId>26</AccountId>
        <AccountType/>
      </UserInfo>
      <UserInfo>
        <DisplayName>Myers, Dianna (she/her/hers)</DisplayName>
        <AccountId>17</AccountId>
        <AccountType/>
      </UserInfo>
      <UserInfo>
        <DisplayName>Paff, Patricia (she/her/hers)</DisplayName>
        <AccountId>19</AccountId>
        <AccountType/>
      </UserInfo>
      <UserInfo>
        <DisplayName>Owens Powell, Marie (she/her/hers)</DisplayName>
        <AccountId>9</AccountId>
        <AccountType/>
      </UserInfo>
    </SharedWithUsers>
    <_ip_UnifiedCompliancePolicyUIAction xmlns="http://schemas.microsoft.com/sharepoint/v3" xsi:nil="true"/>
    <_activity xmlns="4ea5a32d-926a-4342-9d7d-811016c3737c" xsi:nil="true"/>
    <Records_x0020_Date xmlns="c942a4be-40fc-439a-8e3b-59233a9fa7de" xsi:nil="true"/>
    <_ip_UnifiedCompliancePolicyProperties xmlns="http://schemas.microsoft.com/sharepoint/v3" xsi:nil="true"/>
    <Records_x0020_Status xmlns="c942a4be-40fc-439a-8e3b-59233a9fa7de">Pending</Records_x0020_Statu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8C02A20AD13D4AA3BFFAF24C213291" ma:contentTypeVersion="41" ma:contentTypeDescription="Create a new document." ma:contentTypeScope="" ma:versionID="a9f381a5813401841fd632b91a41658d">
  <xsd:schema xmlns:xsd="http://www.w3.org/2001/XMLSchema" xmlns:xs="http://www.w3.org/2001/XMLSchema" xmlns:p="http://schemas.microsoft.com/office/2006/metadata/properties" xmlns:ns1="http://schemas.microsoft.com/sharepoint/v3" xmlns:ns3="4ffa91fb-a0ff-4ac5-b2db-65c790d184a4" xmlns:ns4="http://schemas.microsoft.com/sharepoint.v3" xmlns:ns5="http://schemas.microsoft.com/sharepoint/v3/fields" xmlns:ns6="c942a4be-40fc-439a-8e3b-59233a9fa7de" xmlns:ns7="4ea5a32d-926a-4342-9d7d-811016c3737c" targetNamespace="http://schemas.microsoft.com/office/2006/metadata/properties" ma:root="true" ma:fieldsID="5dad5ecac28b94e15854e0b608f0a344" ns1:_="" ns3:_="" ns4:_="" ns5:_="" ns6:_="" ns7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c942a4be-40fc-439a-8e3b-59233a9fa7de"/>
    <xsd:import namespace="4ea5a32d-926a-4342-9d7d-811016c3737c"/>
    <xsd:element name="properties">
      <xsd:complexType>
        <xsd:sequence>
          <xsd:element name="documentManagement">
            <xsd:complexType>
              <xsd:all>
                <xsd:element ref="ns3:Document_x0020_Creation_x0020_Date" minOccurs="0"/>
                <xsd:element ref="ns3:Creator" minOccurs="0"/>
                <xsd:element ref="ns3:EPA_x0020_Office" minOccurs="0"/>
                <xsd:element ref="ns3:Record" minOccurs="0"/>
                <xsd:element ref="ns4:CategoryDescription" minOccurs="0"/>
                <xsd:element ref="ns3:Identifier" minOccurs="0"/>
                <xsd:element ref="ns3:EPA_x0020_Contributor" minOccurs="0"/>
                <xsd:element ref="ns3:External_x0020_Contributor" minOccurs="0"/>
                <xsd:element ref="ns5:_Coverage" minOccurs="0"/>
                <xsd:element ref="ns3:EPA_x0020_Related_x0020_Documents" minOccurs="0"/>
                <xsd:element ref="ns5:_Source" minOccurs="0"/>
                <xsd:element ref="ns3:Rights" minOccurs="0"/>
                <xsd:element ref="ns1:Language" minOccurs="0"/>
                <xsd:element ref="ns3:j747ac98061d40f0aa7bd47e1db5675d" minOccurs="0"/>
                <xsd:element ref="ns3:TaxKeywordTaxHTField" minOccurs="0"/>
                <xsd:element ref="ns3:TaxCatchAllLabel" minOccurs="0"/>
                <xsd:element ref="ns3:TaxCatchAll" minOccurs="0"/>
                <xsd:element ref="ns6:Records_x0020_Status" minOccurs="0"/>
                <xsd:element ref="ns6:Records_x0020_Date" minOccurs="0"/>
                <xsd:element ref="ns7:MediaServiceMetadata" minOccurs="0"/>
                <xsd:element ref="ns7:MediaServiceFastMetadata" minOccurs="0"/>
                <xsd:element ref="ns7:MediaServiceDateTaken" minOccurs="0"/>
                <xsd:element ref="ns7:MediaServiceAutoTags" minOccurs="0"/>
                <xsd:element ref="ns7:MediaServiceGenerationTime" minOccurs="0"/>
                <xsd:element ref="ns7:MediaServiceEventHashCode" minOccurs="0"/>
                <xsd:element ref="ns7:MediaServiceOCR" minOccurs="0"/>
                <xsd:element ref="ns7:MediaServiceLocation" minOccurs="0"/>
                <xsd:element ref="ns6:SharedWithUsers" minOccurs="0"/>
                <xsd:element ref="ns6:SharedWithDetails" minOccurs="0"/>
                <xsd:element ref="ns6:SharingHintHash" minOccurs="0"/>
                <xsd:element ref="ns1:_ip_UnifiedCompliancePolicyProperties" minOccurs="0"/>
                <xsd:element ref="ns1:_ip_UnifiedCompliancePolicyUIAction" minOccurs="0"/>
                <xsd:element ref="ns7:_activity" minOccurs="0"/>
                <xsd:element ref="ns7:MediaServiceObjectDetectorVersions" minOccurs="0"/>
                <xsd:element ref="ns7:MediaServiceSystemTags" minOccurs="0"/>
                <xsd:element ref="ns7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4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a5cdd3bf-9963-4dcc-9243-4437c9ce349a}" ma:internalName="TaxCatchAllLabel" ma:readOnly="true" ma:showField="CatchAllDataLabel" ma:web="c942a4be-40fc-439a-8e3b-59233a9fa7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a5cdd3bf-9963-4dcc-9243-4437c9ce349a}" ma:internalName="TaxCatchAll" ma:showField="CatchAllData" ma:web="c942a4be-40fc-439a-8e3b-59233a9fa7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2a4be-40fc-439a-8e3b-59233a9fa7de" elementFormDefault="qualified">
    <xsd:import namespace="http://schemas.microsoft.com/office/2006/documentManagement/types"/>
    <xsd:import namespace="http://schemas.microsoft.com/office/infopath/2007/PartnerControls"/>
    <xsd:element name="Records_x0020_Status" ma:index="28" nillable="true" ma:displayName="Records Status" ma:default="Pending" ma:internalName="Records_x0020_Status">
      <xsd:simpleType>
        <xsd:restriction base="dms:Text"/>
      </xsd:simpleType>
    </xsd:element>
    <xsd:element name="Records_x0020_Date" ma:index="29" nillable="true" ma:displayName="Records Date" ma:hidden="true" ma:internalName="Records_x0020_Date">
      <xsd:simpleType>
        <xsd:restriction base="dms:DateTime"/>
      </xsd:simple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4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a5a32d-926a-4342-9d7d-811016c373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  <xsd:element name="MediaServiceObjectDetectorVersions" ma:index="4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5546D-4FDA-4E4F-BD2F-3E45185E91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0ECB91-8C60-452C-9F91-428B29DD50F6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41B0513A-3996-44B6-8A18-35E2B6C68401}">
  <ds:schemaRefs>
    <ds:schemaRef ds:uri="http://schemas.microsoft.com/sharepoint.v3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c942a4be-40fc-439a-8e3b-59233a9fa7de"/>
    <ds:schemaRef ds:uri="http://www.w3.org/XML/1998/namespace"/>
    <ds:schemaRef ds:uri="http://purl.org/dc/dcmitype/"/>
    <ds:schemaRef ds:uri="http://purl.org/dc/terms/"/>
    <ds:schemaRef ds:uri="http://purl.org/dc/elements/1.1/"/>
    <ds:schemaRef ds:uri="4ea5a32d-926a-4342-9d7d-811016c3737c"/>
    <ds:schemaRef ds:uri="http://schemas.microsoft.com/sharepoint/v3/fields"/>
    <ds:schemaRef ds:uri="4ffa91fb-a0ff-4ac5-b2db-65c790d184a4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58798947-A505-4FD1-A4D3-5EF62A791B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c942a4be-40fc-439a-8e3b-59233a9fa7de"/>
    <ds:schemaRef ds:uri="4ea5a32d-926a-4342-9d7d-811016c373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1070</Words>
  <Application>Microsoft Office PowerPoint</Application>
  <PresentationFormat>Widescreen</PresentationFormat>
  <Paragraphs>205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Discipline</vt:lpstr>
      <vt:lpstr>Discipline – Informal Action</vt:lpstr>
      <vt:lpstr>Discipline – Formal Action</vt:lpstr>
      <vt:lpstr>Discipline – Exceptions</vt:lpstr>
      <vt:lpstr>DEIA</vt:lpstr>
      <vt:lpstr>DEIA – Action </vt:lpstr>
      <vt:lpstr>Career Ladder  Opportunity to Reach Full Performance Level</vt:lpstr>
      <vt:lpstr>Career Ladder Developmental Details</vt:lpstr>
      <vt:lpstr>Merit Promotion Announcements</vt:lpstr>
      <vt:lpstr>Merit Promotion Selection</vt:lpstr>
      <vt:lpstr>Merit Promotion Non-Supervisory GS 15 Attorney</vt:lpstr>
      <vt:lpstr>PARs</vt:lpstr>
      <vt:lpstr>PARs Performance Improvement Plans (PIP)</vt:lpstr>
      <vt:lpstr>Reasonable Accommodations (RA)</vt:lpstr>
      <vt:lpstr>Scientific Integrity </vt:lpstr>
      <vt:lpstr>Supplemental Agreements</vt:lpstr>
      <vt:lpstr>Health and Safety PPE</vt:lpstr>
      <vt:lpstr>Health and Safety Risks in the Field</vt:lpstr>
      <vt:lpstr>Health and Safety Medical Monitoring  </vt:lpstr>
      <vt:lpstr>Health and Safety Indoor Air  </vt:lpstr>
      <vt:lpstr>Health and Safety Driving </vt:lpstr>
      <vt:lpstr>Grievance Modification Adding ADR</vt:lpstr>
      <vt:lpstr>Union Rights (Your Rights)</vt:lpstr>
      <vt:lpstr>Duration</vt:lpstr>
      <vt:lpstr>Now </vt:lpstr>
      <vt:lpstr>What's next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Paff, Patricia (she/her/hers)</dc:creator>
  <cp:lastModifiedBy>Owens Powell, Marie (she/her/hers)</cp:lastModifiedBy>
  <cp:revision>13</cp:revision>
  <dcterms:created xsi:type="dcterms:W3CDTF">2023-09-18T14:46:50Z</dcterms:created>
  <dcterms:modified xsi:type="dcterms:W3CDTF">2024-04-23T17:09:18Z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0x010100D48C02A20AD13D4AA3BFFAF24C213291</vt:lpwstr>
  </property>
  <property fmtid="{D5CDD505-2E9C-101B-9397-08002B2CF9AE}" pid="3" name="TaxKeyword">
    <vt:lpwstr/>
  </property>
  <property fmtid="{D5CDD505-2E9C-101B-9397-08002B2CF9AE}" pid="4" name="MediaServiceImageTags">
    <vt:lpwstr/>
  </property>
  <property fmtid="{D5CDD505-2E9C-101B-9397-08002B2CF9AE}" pid="5" name="e3f09c3df709400db2417a7161762d62">
    <vt:lpwstr/>
  </property>
  <property fmtid="{D5CDD505-2E9C-101B-9397-08002B2CF9AE}" pid="6" name="EPA Subject">
    <vt:lpwstr/>
  </property>
  <property fmtid="{D5CDD505-2E9C-101B-9397-08002B2CF9AE}" pid="7" name="EPA_x0020_Subject">
    <vt:lpwstr/>
  </property>
  <property fmtid="{D5CDD505-2E9C-101B-9397-08002B2CF9AE}" pid="8" name="Document Type">
    <vt:lpwstr/>
  </property>
</Properties>
</file>